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6" r:id="rId3"/>
    <p:sldId id="258" r:id="rId4"/>
    <p:sldId id="267" r:id="rId5"/>
    <p:sldId id="268" r:id="rId6"/>
    <p:sldId id="269" r:id="rId7"/>
    <p:sldId id="270" r:id="rId8"/>
    <p:sldId id="274" r:id="rId9"/>
    <p:sldId id="275" r:id="rId10"/>
    <p:sldId id="272" r:id="rId11"/>
    <p:sldId id="273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omp20\UK$\&#1056;&#1072;&#1089;&#1095;&#1077;&#1090;&#1085;&#1099;&#1081;%20&#1086;&#1090;&#1076;&#1077;&#1083;\&#1052;&#1077;&#1076;&#1074;&#1077;&#1076;&#1077;&#1074;&#1072;%20&#1040;&#1085;&#1072;&#1089;&#1090;&#1072;&#1089;&#1080;&#1103;%20&#1040;&#1083;&#1077;&#1082;&#1089;&#1072;&#1085;&#1076;&#1088;&#1086;&#1074;&#1085;&#1072;\&#1056;&#1072;&#1089;&#1095;&#1077;&#1090;&#1099;%20&#1076;&#1083;&#1103;%20&#1054;&#1057;&#1057;\&#1055;&#1088;&#1086;&#1075;&#1088;&#1077;&#1089;&#1089;\&#1057;&#1077;&#1074;&#1077;&#1088;&#1085;&#1086;&#1077;%20&#1096;.%20&#1076;.%20%2014\2019\&#1044;&#1086;&#1083;&#1075;&#1080;%20&#1076;&#1083;&#1103;%20&#1087;&#1088;&#1077;&#1079;&#1077;&#1085;&#1090;&#1072;&#1094;&#1080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Начислено</c:v>
                </c:pt>
              </c:strCache>
            </c:strRef>
          </c:tx>
          <c:invertIfNegative val="0"/>
          <c:cat>
            <c:strRef>
              <c:f>Лист1!$A$3:$A$10</c:f>
              <c:strCache>
                <c:ptCount val="8"/>
                <c:pt idx="0">
                  <c:v>Март-апрель 2018г.</c:v>
                </c:pt>
                <c:pt idx="1">
                  <c:v>Май 2018г.</c:v>
                </c:pt>
                <c:pt idx="2">
                  <c:v>Июнь 2018г.</c:v>
                </c:pt>
                <c:pt idx="3">
                  <c:v>Июль 2018г.</c:v>
                </c:pt>
                <c:pt idx="4">
                  <c:v>Август 2018г.</c:v>
                </c:pt>
                <c:pt idx="5">
                  <c:v>Сентябрь 2018г.</c:v>
                </c:pt>
                <c:pt idx="6">
                  <c:v>Октябрь 2018г.</c:v>
                </c:pt>
                <c:pt idx="7">
                  <c:v>Ноябрь 2018г.</c:v>
                </c:pt>
              </c:strCache>
            </c:strRef>
          </c:cat>
          <c:val>
            <c:numRef>
              <c:f>Лист1!$B$3:$B$10</c:f>
              <c:numCache>
                <c:formatCode>General</c:formatCode>
                <c:ptCount val="8"/>
                <c:pt idx="0">
                  <c:v>1959546.6800000002</c:v>
                </c:pt>
                <c:pt idx="1">
                  <c:v>1355671.17</c:v>
                </c:pt>
                <c:pt idx="2">
                  <c:v>1478191.35</c:v>
                </c:pt>
                <c:pt idx="3">
                  <c:v>1513524.45</c:v>
                </c:pt>
                <c:pt idx="4">
                  <c:v>1523468.37</c:v>
                </c:pt>
                <c:pt idx="5">
                  <c:v>1516929.03</c:v>
                </c:pt>
                <c:pt idx="6">
                  <c:v>1551021.83</c:v>
                </c:pt>
                <c:pt idx="7">
                  <c:v>1581693.14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Оплачено</c:v>
                </c:pt>
              </c:strCache>
            </c:strRef>
          </c:tx>
          <c:invertIfNegative val="0"/>
          <c:cat>
            <c:strRef>
              <c:f>Лист1!$A$3:$A$10</c:f>
              <c:strCache>
                <c:ptCount val="8"/>
                <c:pt idx="0">
                  <c:v>Март-апрель 2018г.</c:v>
                </c:pt>
                <c:pt idx="1">
                  <c:v>Май 2018г.</c:v>
                </c:pt>
                <c:pt idx="2">
                  <c:v>Июнь 2018г.</c:v>
                </c:pt>
                <c:pt idx="3">
                  <c:v>Июль 2018г.</c:v>
                </c:pt>
                <c:pt idx="4">
                  <c:v>Август 2018г.</c:v>
                </c:pt>
                <c:pt idx="5">
                  <c:v>Сентябрь 2018г.</c:v>
                </c:pt>
                <c:pt idx="6">
                  <c:v>Октябрь 2018г.</c:v>
                </c:pt>
                <c:pt idx="7">
                  <c:v>Ноябрь 2018г.</c:v>
                </c:pt>
              </c:strCache>
            </c:strRef>
          </c:cat>
          <c:val>
            <c:numRef>
              <c:f>Лист1!$C$3:$C$10</c:f>
              <c:numCache>
                <c:formatCode>General</c:formatCode>
                <c:ptCount val="8"/>
                <c:pt idx="0">
                  <c:v>79480.08</c:v>
                </c:pt>
                <c:pt idx="1">
                  <c:v>871512.96</c:v>
                </c:pt>
                <c:pt idx="2">
                  <c:v>1077824.6000000001</c:v>
                </c:pt>
                <c:pt idx="3">
                  <c:v>1310930.98</c:v>
                </c:pt>
                <c:pt idx="4">
                  <c:v>1536512.92</c:v>
                </c:pt>
                <c:pt idx="5">
                  <c:v>1328391.97</c:v>
                </c:pt>
                <c:pt idx="6">
                  <c:v>1227891.47</c:v>
                </c:pt>
                <c:pt idx="7">
                  <c:v>1338418.1299999999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4236544"/>
        <c:axId val="124238080"/>
        <c:axId val="0"/>
      </c:bar3DChart>
      <c:catAx>
        <c:axId val="124236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4238080"/>
        <c:crosses val="autoZero"/>
        <c:auto val="1"/>
        <c:lblAlgn val="ctr"/>
        <c:lblOffset val="100"/>
        <c:noMultiLvlLbl val="0"/>
      </c:catAx>
      <c:valAx>
        <c:axId val="124238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42365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66169-F19C-43AB-A4FF-292F302E2F78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B889A-72FD-43CB-BC91-FE4666478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382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B889A-72FD-43CB-BC91-FE4666478C4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720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658F-3499-44F0-B4C4-1FA17EFBD1E0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E5F658F-3499-44F0-B4C4-1FA17EFBD1E0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7D4D603-DFEE-4179-88E5-ACD03656CCC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8.png"/><Relationship Id="rId7" Type="http://schemas.openxmlformats.org/officeDocument/2006/relationships/image" Target="../media/image12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751063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Северное шоссе 14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5265" y="5445224"/>
            <a:ext cx="7082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latin typeface="+mj-lt"/>
              </a:rPr>
              <a:t>Период управления 22.03.2018г. - 21.03.2019г.</a:t>
            </a:r>
            <a:endParaRPr lang="ru-RU" sz="2400" dirty="0"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288" y="327110"/>
            <a:ext cx="1358925" cy="137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74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466650"/>
              </p:ext>
            </p:extLst>
          </p:nvPr>
        </p:nvGraphicFramePr>
        <p:xfrm>
          <a:off x="125032" y="14227"/>
          <a:ext cx="9036496" cy="1344168"/>
        </p:xfrm>
        <a:graphic>
          <a:graphicData uri="http://schemas.openxmlformats.org/drawingml/2006/table">
            <a:tbl>
              <a:tblPr firstRow="1" firstCol="1" bandRow="1"/>
              <a:tblGrid>
                <a:gridCol w="9036496"/>
              </a:tblGrid>
              <a:tr h="2381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j-ea"/>
                          <a:cs typeface="+mj-cs"/>
                        </a:rPr>
                        <a:t>План мероприятий по ремонту общего имущества жилого фонда на период с 01.01.2019 по 21.03.2019</a:t>
                      </a:r>
                      <a:endParaRPr lang="ru-RU" sz="2800" kern="1200" dirty="0" smtClean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kern="1200" dirty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636983"/>
              </p:ext>
            </p:extLst>
          </p:nvPr>
        </p:nvGraphicFramePr>
        <p:xfrm>
          <a:off x="251520" y="2132856"/>
          <a:ext cx="8766973" cy="2977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Лист" r:id="rId3" imgW="7181950" imgH="2209622" progId="Excel.Sheet.12">
                  <p:embed/>
                </p:oleObj>
              </mc:Choice>
              <mc:Fallback>
                <p:oleObj name="Лист" r:id="rId3" imgW="7181950" imgH="220962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2132856"/>
                        <a:ext cx="8766973" cy="2977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432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975748"/>
              </p:ext>
            </p:extLst>
          </p:nvPr>
        </p:nvGraphicFramePr>
        <p:xfrm>
          <a:off x="125032" y="44624"/>
          <a:ext cx="9036496" cy="1344168"/>
        </p:xfrm>
        <a:graphic>
          <a:graphicData uri="http://schemas.openxmlformats.org/drawingml/2006/table">
            <a:tbl>
              <a:tblPr firstRow="1" firstCol="1" bandRow="1"/>
              <a:tblGrid>
                <a:gridCol w="9036496"/>
              </a:tblGrid>
              <a:tr h="2381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j-ea"/>
                          <a:cs typeface="+mj-cs"/>
                        </a:rPr>
                        <a:t>План мероприятий по ремонту общего имущества жилого фонда на период с 22.03.2019 по 21.03.2020</a:t>
                      </a:r>
                      <a:endParaRPr lang="ru-RU" sz="2800" kern="1200" dirty="0" smtClean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kern="1200" dirty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831210"/>
              </p:ext>
            </p:extLst>
          </p:nvPr>
        </p:nvGraphicFramePr>
        <p:xfrm>
          <a:off x="251520" y="996829"/>
          <a:ext cx="8784975" cy="5456506"/>
        </p:xfrm>
        <a:graphic>
          <a:graphicData uri="http://schemas.openxmlformats.org/drawingml/2006/table">
            <a:tbl>
              <a:tblPr/>
              <a:tblGrid>
                <a:gridCol w="361666"/>
                <a:gridCol w="6848314"/>
                <a:gridCol w="793332"/>
                <a:gridCol w="781663"/>
              </a:tblGrid>
              <a:tr h="2800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п/№</a:t>
                      </a: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виды работ</a:t>
                      </a: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 изм.</a:t>
                      </a: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Локальный ремонт кровельного покрытия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кв.м.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Устройство гидроизоляции балконов техэтажа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кв.м.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Устройство оклеечной гидроизоляция верхней части ограждения балкона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кв.м.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942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Устройство отлива на вертикальном ограждении технологического балкона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п.м.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87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Окраска  металлических колонн (1подъезд, технический этаж) высотные работы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кв.м.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Замена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дверей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входных групп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Замена/установка замков-защелок на этажных дверях МОП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Замена дверей МОП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Герметизация приямка вход в ИТП изнутри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место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Устройство подвесного потолка  "Армстронг" (2 и 3 подъезды)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2003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Частичный ремонт плиточного покрытия стен</a:t>
                      </a: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Частичный ремонт плиточного покрытия пола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Устройство тротуарной плитки (отмостка)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кв.м.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9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Нумерация этажей на стенах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место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87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Устройство дополнительного крепления систем водоотведения и ливневой канализации</a:t>
                      </a: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место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Замена светильника ЛПО 2*18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Замена светильника ЛПО 4*18 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7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Укомплектация помещения электрощитовой средствами защиты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комплект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71" marR="9371" marT="937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Устройство полов в помещении электрощитовой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371" marR="9371" marT="93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74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175591"/>
              </p:ext>
            </p:extLst>
          </p:nvPr>
        </p:nvGraphicFramePr>
        <p:xfrm>
          <a:off x="125032" y="113379"/>
          <a:ext cx="9036496" cy="1039368"/>
        </p:xfrm>
        <a:graphic>
          <a:graphicData uri="http://schemas.openxmlformats.org/drawingml/2006/table">
            <a:tbl>
              <a:tblPr firstRow="1" firstCol="1" bandRow="1"/>
              <a:tblGrid>
                <a:gridCol w="9036496"/>
              </a:tblGrid>
              <a:tr h="2381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kern="1200" dirty="0" smtClean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j-ea"/>
                          <a:cs typeface="+mj-cs"/>
                        </a:rPr>
                        <a:t>Сравнительный анализ </a:t>
                      </a:r>
                      <a:endParaRPr lang="ru-RU" sz="3600" kern="1200" dirty="0" smtClean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kern="1200" dirty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308639"/>
              </p:ext>
            </p:extLst>
          </p:nvPr>
        </p:nvGraphicFramePr>
        <p:xfrm>
          <a:off x="179511" y="692697"/>
          <a:ext cx="8784977" cy="6054983"/>
        </p:xfrm>
        <a:graphic>
          <a:graphicData uri="http://schemas.openxmlformats.org/drawingml/2006/table">
            <a:tbl>
              <a:tblPr/>
              <a:tblGrid>
                <a:gridCol w="3643993"/>
                <a:gridCol w="1693964"/>
                <a:gridCol w="1693964"/>
                <a:gridCol w="1753056"/>
              </a:tblGrid>
              <a:tr h="109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 изм.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Предложение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УК "ВЕСТА-Прогресс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Предложение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ТСН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Тариф на содержание и ремонт жилого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руб./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"Консьерж"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руб./квартира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Монтаж системы видеонаблюдения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руб./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44,46*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Обслуживание системы видеонаблюдения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руб./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Замена дверей входных групп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руб./помещение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тарифе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**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750,00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733"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 Монтаж системы видеонаблюдения предложенный ТСН предусматривает разовый платеж в размере 2 750,31 руб. с помещения. В пересчете на квадратные метры (= 2 750,31 * 243 / 15 032,9) 44,46 руб./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8332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**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 работ на период с 22.03.2019г. по 21.03.2020г. предусматривает замену дверей входных групп за счет тарифа на содержание и ремонт жилого фонда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25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>
                <a:solidFill>
                  <a:schemeClr val="tx1"/>
                </a:solidFill>
              </a:rPr>
              <a:t> За период с 21.03.2018г. по 30.11.2018г. </a:t>
            </a:r>
            <a:r>
              <a:rPr lang="ru-RU" sz="3600" b="1" u="sng" dirty="0" smtClean="0">
                <a:solidFill>
                  <a:schemeClr val="tx1"/>
                </a:solidFill>
              </a:rPr>
              <a:t>начисления</a:t>
            </a:r>
            <a:r>
              <a:rPr lang="ru-RU" sz="3600" dirty="0" smtClean="0">
                <a:solidFill>
                  <a:schemeClr val="tx1"/>
                </a:solidFill>
              </a:rPr>
              <a:t> по статье «Содержание жилого фонда» составили 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5 683 865,42 руб</a:t>
            </a:r>
            <a:r>
              <a:rPr lang="ru-RU" sz="36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36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b="1" u="sng" dirty="0" smtClean="0">
                <a:solidFill>
                  <a:schemeClr val="tx1"/>
                </a:solidFill>
              </a:rPr>
              <a:t>Долг собственников </a:t>
            </a:r>
            <a:r>
              <a:rPr lang="ru-RU" sz="3600" dirty="0" smtClean="0">
                <a:solidFill>
                  <a:schemeClr val="tx1"/>
                </a:solidFill>
              </a:rPr>
              <a:t>перед Управляющей компанией на 14.12.2018г. </a:t>
            </a:r>
            <a:r>
              <a:rPr lang="ru-RU" sz="3600" dirty="0">
                <a:solidFill>
                  <a:schemeClr val="tx1"/>
                </a:solidFill>
              </a:rPr>
              <a:t>с</a:t>
            </a:r>
            <a:r>
              <a:rPr lang="ru-RU" sz="3600" dirty="0" smtClean="0">
                <a:solidFill>
                  <a:schemeClr val="tx1"/>
                </a:solidFill>
              </a:rPr>
              <a:t>оставляет – </a:t>
            </a:r>
            <a:endParaRPr lang="ru-RU" sz="3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3 079 082,91 руб.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92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891480"/>
            <a:ext cx="8651304" cy="1600200"/>
          </a:xfrm>
        </p:spPr>
        <p:txBody>
          <a:bodyPr/>
          <a:lstStyle/>
          <a:p>
            <a:r>
              <a:rPr lang="ru-RU" sz="3600" dirty="0" smtClean="0">
                <a:solidFill>
                  <a:srgbClr val="00B050"/>
                </a:solidFill>
              </a:rPr>
              <a:t>Задолженность собственников за ЖКУ</a:t>
            </a:r>
            <a:endParaRPr lang="ru-RU" sz="3600" dirty="0">
              <a:solidFill>
                <a:srgbClr val="00B050"/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531978978"/>
              </p:ext>
            </p:extLst>
          </p:nvPr>
        </p:nvGraphicFramePr>
        <p:xfrm>
          <a:off x="1" y="1052736"/>
          <a:ext cx="9144000" cy="512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689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35708"/>
              </p:ext>
            </p:extLst>
          </p:nvPr>
        </p:nvGraphicFramePr>
        <p:xfrm>
          <a:off x="125032" y="0"/>
          <a:ext cx="9036496" cy="1100328"/>
        </p:xfrm>
        <a:graphic>
          <a:graphicData uri="http://schemas.openxmlformats.org/drawingml/2006/table">
            <a:tbl>
              <a:tblPr firstRow="1" firstCol="1" bandRow="1"/>
              <a:tblGrid>
                <a:gridCol w="9036496"/>
              </a:tblGrid>
              <a:tr h="2381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j-ea"/>
                          <a:cs typeface="+mj-cs"/>
                        </a:rPr>
                        <a:t>Структура платы за содержание жилого </a:t>
                      </a:r>
                      <a:r>
                        <a:rPr lang="ru-RU" sz="2800" kern="1200" dirty="0" smtClean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j-ea"/>
                          <a:cs typeface="+mj-cs"/>
                        </a:rPr>
                        <a:t>помещения </a:t>
                      </a:r>
                      <a:r>
                        <a:rPr lang="ru-RU" sz="1200" kern="1200" dirty="0" smtClean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j-ea"/>
                          <a:cs typeface="+mj-cs"/>
                        </a:rPr>
                        <a:t>с </a:t>
                      </a:r>
                      <a:r>
                        <a:rPr lang="ru-RU" sz="1200" kern="1200" dirty="0" smtClean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22 марта 2019 года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 smtClean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j-ea"/>
                          <a:cs typeface="+mj-cs"/>
                        </a:rPr>
                        <a:t> </a:t>
                      </a:r>
                      <a:endParaRPr lang="ru-RU" sz="2800" kern="1200" dirty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984694"/>
              </p:ext>
            </p:extLst>
          </p:nvPr>
        </p:nvGraphicFramePr>
        <p:xfrm>
          <a:off x="323529" y="615065"/>
          <a:ext cx="8208910" cy="6372974"/>
        </p:xfrm>
        <a:graphic>
          <a:graphicData uri="http://schemas.openxmlformats.org/drawingml/2006/table">
            <a:tbl>
              <a:tblPr firstRow="1" firstCol="1" bandRow="1"/>
              <a:tblGrid>
                <a:gridCol w="519141"/>
                <a:gridCol w="5191404"/>
                <a:gridCol w="1297852"/>
                <a:gridCol w="1200513"/>
              </a:tblGrid>
              <a:tr h="1963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000" marR="37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жилых и офисных помещений МКД (кв.м.)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000" marR="37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15 032,90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1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Статьи затрат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Годовая плата (тыс.руб.)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1кв.м площади (руб./кв.м)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 техническое обслуживание внутридомовых инженерных систем и конструктивных элементов здания: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3 076,13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17,05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1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Плановое и текущее обслуживание внутридомовых инженерных систем и конструктивных элементов здания; текущий ремонт внутридомовых инженерных систем и конструктивных элементов здания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1 556,12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8,63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1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Текущий ремонт внутридомовых инженерных систем и конструктивных элементов здания (материалы, услуги подрядных организаций по ремонту)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968,12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5,37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специализированных организаций: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551,89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3,06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поверка прибора учета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9,25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ежемесячное обслуживание общедомового прибора учета воды и тепла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60,00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0,33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техническое обслуживание систем пожарной безопасности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162,24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0,90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обслуживание системы автоматики ИТП и насосной станции холодного водоснабжения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300,00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1,66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испытание электроустановок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14,40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-сбор, хранение и утилизация ртутносодержащих ламп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6,00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аварийно-диспетчерской службы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327,20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1,81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обслуживание лифтового хозяйства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662,39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3,67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придомовой территории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736,32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4,08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мест общего пользования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731,37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4,05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по содержанию управляющей компании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1 079,73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5,99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Налоги, прибыль и прочие затраты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768,96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4,26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расходов с рентабельностью: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7 382,11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1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платы за содержание жилого помещения без учета платы за сбор, вывоз и утилизацию ТБО (с 01.01.2019г. ТКО), а  также без учета платы за ОДН, потребляемые при содержании общего имущества МКД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40,92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00" marR="37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04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157409"/>
              </p:ext>
            </p:extLst>
          </p:nvPr>
        </p:nvGraphicFramePr>
        <p:xfrm>
          <a:off x="125032" y="113379"/>
          <a:ext cx="9036496" cy="1039368"/>
        </p:xfrm>
        <a:graphic>
          <a:graphicData uri="http://schemas.openxmlformats.org/drawingml/2006/table">
            <a:tbl>
              <a:tblPr firstRow="1" firstCol="1" bandRow="1"/>
              <a:tblGrid>
                <a:gridCol w="9036496"/>
              </a:tblGrid>
              <a:tr h="2381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kern="1200" dirty="0" smtClean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j-ea"/>
                          <a:cs typeface="+mj-cs"/>
                        </a:rPr>
                        <a:t>Расчет стоимости услуги "Консьерж"</a:t>
                      </a:r>
                      <a:endParaRPr lang="ru-RU" sz="3600" kern="1200" dirty="0" smtClean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kern="1200" dirty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487603"/>
              </p:ext>
            </p:extLst>
          </p:nvPr>
        </p:nvGraphicFramePr>
        <p:xfrm>
          <a:off x="395535" y="1406234"/>
          <a:ext cx="8496945" cy="4687062"/>
        </p:xfrm>
        <a:graphic>
          <a:graphicData uri="http://schemas.openxmlformats.org/drawingml/2006/table">
            <a:tbl>
              <a:tblPr/>
              <a:tblGrid>
                <a:gridCol w="672748"/>
                <a:gridCol w="4446442"/>
                <a:gridCol w="1625807"/>
                <a:gridCol w="1751948"/>
              </a:tblGrid>
              <a:tr h="392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статей затрат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 изм.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квартир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Стоимость одной смены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Расчет стоимости услуги "Консьерж"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Заработная плата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Отчисления в социальные фонды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Хоз. расходы поста консьержа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068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Общеэксплуатационные расходы (в т.ч. налоги, комиссия банка, РКО и пр.)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Рентабельность 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Стоимость услуги "Консьерж" в месяц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руб./квартира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80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339200"/>
              </p:ext>
            </p:extLst>
          </p:nvPr>
        </p:nvGraphicFramePr>
        <p:xfrm>
          <a:off x="125032" y="113379"/>
          <a:ext cx="9036496" cy="1344168"/>
        </p:xfrm>
        <a:graphic>
          <a:graphicData uri="http://schemas.openxmlformats.org/drawingml/2006/table">
            <a:tbl>
              <a:tblPr firstRow="1" firstCol="1" bandRow="1"/>
              <a:tblGrid>
                <a:gridCol w="9036496"/>
              </a:tblGrid>
              <a:tr h="2381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j-ea"/>
                          <a:cs typeface="+mj-cs"/>
                        </a:rPr>
                        <a:t>Расчет стоимости восстановления систем пожарной безопасности за счет дополнительных средств</a:t>
                      </a:r>
                      <a:endParaRPr lang="ru-RU" sz="2800" kern="1200" dirty="0" smtClean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kern="1200" dirty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496526"/>
              </p:ext>
            </p:extLst>
          </p:nvPr>
        </p:nvGraphicFramePr>
        <p:xfrm>
          <a:off x="251520" y="980729"/>
          <a:ext cx="8784977" cy="5793447"/>
        </p:xfrm>
        <a:graphic>
          <a:graphicData uri="http://schemas.openxmlformats.org/drawingml/2006/table">
            <a:tbl>
              <a:tblPr/>
              <a:tblGrid>
                <a:gridCol w="4321149"/>
                <a:gridCol w="1875216"/>
                <a:gridCol w="1610239"/>
                <a:gridCol w="978373"/>
              </a:tblGrid>
              <a:tr h="36616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 жилых и нежилых помещений МКД - 15 032,90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41"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47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Ремонт системы внутреннего противопожарного водопровода по смете</a:t>
                      </a: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1 362 338,44  </a:t>
                      </a: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Общеэксплуатационные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расходы</a:t>
                      </a: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681,85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410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020,29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рассрочка на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мес.</a:t>
                      </a: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9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Разовый платеж (руб./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.)</a:t>
                      </a: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93,80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7,82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9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47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Ремонт системы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противодымной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вентиляции по смете</a:t>
                      </a: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2 212 513,05  </a:t>
                      </a: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Общеэксплуатационные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расходы</a:t>
                      </a: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681,85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260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194,90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рассрочка на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мес.</a:t>
                      </a: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9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Разовый платеж (руб./кв.м.)</a:t>
                      </a: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150,35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12,53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941"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41"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мес.</a:t>
                      </a: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мес.</a:t>
                      </a: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однокомн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кв. 40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(руб./мес.)</a:t>
                      </a: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813,82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ru-RU" sz="16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765,82</a:t>
                      </a:r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двухкомн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кв. 60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(руб./мес.)</a:t>
                      </a: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220,73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r>
                        <a:rPr lang="ru-RU" sz="16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648,73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трехкомн. кв. 80 кв.м. (руб./мес.)</a:t>
                      </a: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627,64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r>
                        <a:rPr lang="ru-RU" sz="16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531,64</a:t>
                      </a:r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47" marR="6747" marT="6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26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133918"/>
              </p:ext>
            </p:extLst>
          </p:nvPr>
        </p:nvGraphicFramePr>
        <p:xfrm>
          <a:off x="125032" y="113379"/>
          <a:ext cx="9036496" cy="1039368"/>
        </p:xfrm>
        <a:graphic>
          <a:graphicData uri="http://schemas.openxmlformats.org/drawingml/2006/table">
            <a:tbl>
              <a:tblPr firstRow="1" firstCol="1" bandRow="1"/>
              <a:tblGrid>
                <a:gridCol w="9036496"/>
              </a:tblGrid>
              <a:tr h="2381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kern="1200" dirty="0" smtClean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j-ea"/>
                          <a:cs typeface="+mj-cs"/>
                        </a:rPr>
                        <a:t>Монтаж системы видеонаблюдения</a:t>
                      </a:r>
                      <a:endParaRPr lang="ru-RU" sz="3600" kern="1200" dirty="0" smtClean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kern="1200" dirty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078841"/>
              </p:ext>
            </p:extLst>
          </p:nvPr>
        </p:nvGraphicFramePr>
        <p:xfrm>
          <a:off x="1115616" y="836709"/>
          <a:ext cx="6624736" cy="5832648"/>
        </p:xfrm>
        <a:graphic>
          <a:graphicData uri="http://schemas.openxmlformats.org/drawingml/2006/table">
            <a:tbl>
              <a:tblPr/>
              <a:tblGrid>
                <a:gridCol w="509292"/>
                <a:gridCol w="4441495"/>
                <a:gridCol w="1673949"/>
              </a:tblGrid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Вид работ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Стоимость, 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Видеорегистратор (2 шт.)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23 300,00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Видеокамера внутренняя (6 шт.)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16 440,00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Видеокамера уличная (5 шт)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18 450,00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Блок питания (2 шт.)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1 600,00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Жесткий диск (2 шт.)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16 300,00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Монитор (2 шт.)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9 000,00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Кабель (м2)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31 200,00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Транспортные расходы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2 500,00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Расходные материалы (крепеж, метизы)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10 000,00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Монтажные и пусконаладочные работы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78 000,00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Общеэксплуатационные расходы (в т.ч. рентабельность)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18 611,10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225 401,10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Стоимость монтажа с 1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площади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= </a:t>
                      </a:r>
                    </a:p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225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401,10 / 15 032,90)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14,99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руб./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кв.м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78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01129"/>
              </p:ext>
            </p:extLst>
          </p:nvPr>
        </p:nvGraphicFramePr>
        <p:xfrm>
          <a:off x="125032" y="113379"/>
          <a:ext cx="9036496" cy="1344168"/>
        </p:xfrm>
        <a:graphic>
          <a:graphicData uri="http://schemas.openxmlformats.org/drawingml/2006/table">
            <a:tbl>
              <a:tblPr firstRow="1" firstCol="1" bandRow="1"/>
              <a:tblGrid>
                <a:gridCol w="9036496"/>
              </a:tblGrid>
              <a:tr h="2381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j-ea"/>
                          <a:cs typeface="+mj-cs"/>
                        </a:rPr>
                        <a:t>AHD </a:t>
                      </a:r>
                      <a:r>
                        <a:rPr lang="ru-RU" sz="2800" kern="1200" dirty="0" smtClean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j-ea"/>
                          <a:cs typeface="+mj-cs"/>
                        </a:rPr>
                        <a:t>видеокамеры уличного исполнения</a:t>
                      </a:r>
                      <a:br>
                        <a:rPr lang="ru-RU" sz="2800" kern="1200" dirty="0" smtClean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j-ea"/>
                          <a:cs typeface="+mj-cs"/>
                        </a:rPr>
                      </a:br>
                      <a:endParaRPr lang="ru-RU" sz="2800" kern="1200" dirty="0" smtClean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kern="1200" dirty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3152704"/>
            <a:ext cx="46719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КАМ.1 позволяет просматривать входную группу и </a:t>
            </a:r>
            <a:r>
              <a:rPr lang="ru-RU" sz="1400" dirty="0" smtClean="0"/>
              <a:t>прилегающую </a:t>
            </a:r>
            <a:r>
              <a:rPr lang="ru-RU" sz="1400" dirty="0"/>
              <a:t>территорию подъезда #1</a:t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1962" y="4020838"/>
            <a:ext cx="4409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КАМ.2 позволяет просматривать входную группу и </a:t>
            </a:r>
            <a:r>
              <a:rPr lang="ru-RU" sz="1400" dirty="0" smtClean="0"/>
              <a:t>прилегающую </a:t>
            </a:r>
            <a:r>
              <a:rPr lang="ru-RU" sz="1400" dirty="0"/>
              <a:t>территорию подъезда #2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0127" y="5545881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/>
              <a:t>КАМ.3 позволяет просматривать проезжую часть и проходную зону</a:t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62127" y="629904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/>
              <a:t>КАМ.4 позволяет просматривать входную группу и </a:t>
            </a:r>
            <a:r>
              <a:rPr lang="ru-RU" sz="1400" dirty="0" smtClean="0"/>
              <a:t>прилагающую </a:t>
            </a:r>
            <a:r>
              <a:rPr lang="ru-RU" sz="1400" dirty="0"/>
              <a:t>территорию подъезда #3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608751"/>
            <a:ext cx="8685516" cy="6001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50" b="1" dirty="0">
                <a:solidFill>
                  <a:schemeClr val="dk1"/>
                </a:solidFill>
              </a:rPr>
              <a:t>Уличные камеры расположены таким образом, что максимально обеспечивают контроль входных групп и придомовой территории с захватом проезжей части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592022"/>
            <a:ext cx="1962150" cy="14668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2431767"/>
            <a:ext cx="1962150" cy="146685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3949822"/>
            <a:ext cx="1962150" cy="146685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8144" y="4812456"/>
            <a:ext cx="19621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12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04851"/>
              </p:ext>
            </p:extLst>
          </p:nvPr>
        </p:nvGraphicFramePr>
        <p:xfrm>
          <a:off x="125032" y="113379"/>
          <a:ext cx="9036496" cy="1344168"/>
        </p:xfrm>
        <a:graphic>
          <a:graphicData uri="http://schemas.openxmlformats.org/drawingml/2006/table">
            <a:tbl>
              <a:tblPr firstRow="1" firstCol="1" bandRow="1"/>
              <a:tblGrid>
                <a:gridCol w="9036496"/>
              </a:tblGrid>
              <a:tr h="2381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j-ea"/>
                          <a:cs typeface="+mj-cs"/>
                        </a:rPr>
                        <a:t>AHD </a:t>
                      </a:r>
                      <a:r>
                        <a:rPr lang="ru-RU" sz="2800" kern="1200" dirty="0" smtClean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j-ea"/>
                          <a:cs typeface="+mj-cs"/>
                        </a:rPr>
                        <a:t>видеокамеры внутреннего исполнения</a:t>
                      </a:r>
                      <a:br>
                        <a:rPr lang="ru-RU" sz="2800" kern="1200" dirty="0" smtClean="0">
                          <a:solidFill>
                            <a:srgbClr val="00B050"/>
                          </a:solidFill>
                          <a:effectLst>
                            <a:outerShdw blurRad="63500" dist="38100" dir="5400000" algn="t" rotWithShape="0">
                              <a:prstClr val="black">
                                <a:alpha val="25000"/>
                              </a:prstClr>
                            </a:outerShdw>
                          </a:effectLst>
                          <a:latin typeface="+mn-lt"/>
                          <a:ea typeface="+mj-ea"/>
                          <a:cs typeface="+mj-cs"/>
                        </a:rPr>
                      </a:br>
                      <a:endParaRPr lang="ru-RU" sz="2800" kern="1200" dirty="0" smtClean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kern="1200" dirty="0">
                        <a:solidFill>
                          <a:srgbClr val="00B050"/>
                        </a:solidFill>
                        <a:effectLst>
                          <a:outerShdw blurRad="63500" dist="38100" dir="5400000" algn="t" rotWithShape="0">
                            <a:prstClr val="black">
                              <a:alpha val="25000"/>
                            </a:prstClr>
                          </a:outerShdw>
                        </a:effectLst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59" y="2129160"/>
            <a:ext cx="3033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КАМ.5 позволяет просматривать общий </a:t>
            </a:r>
            <a:r>
              <a:rPr lang="ru-RU" sz="1400" dirty="0" smtClean="0"/>
              <a:t>холл </a:t>
            </a:r>
            <a:r>
              <a:rPr lang="ru-RU" sz="1400" dirty="0"/>
              <a:t>первого </a:t>
            </a:r>
            <a:r>
              <a:rPr lang="ru-RU" sz="1400" dirty="0" smtClean="0"/>
              <a:t>этажа 1 под. 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143307" y="2126699"/>
            <a:ext cx="28688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КАМ.6 позволяет просматривать лифтовой </a:t>
            </a:r>
            <a:r>
              <a:rPr lang="ru-RU" sz="1400" dirty="0" smtClean="0"/>
              <a:t>холл </a:t>
            </a:r>
            <a:r>
              <a:rPr lang="ru-RU" sz="1400" dirty="0"/>
              <a:t>первого </a:t>
            </a:r>
            <a:r>
              <a:rPr lang="ru-RU" sz="1400" dirty="0" smtClean="0"/>
              <a:t>этажа 1 подъезда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012160" y="2060848"/>
            <a:ext cx="313184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КАМ.7 просматривает вход в </a:t>
            </a:r>
            <a:r>
              <a:rPr lang="ru-RU" sz="1400" dirty="0" err="1"/>
              <a:t>консьержную</a:t>
            </a:r>
            <a:r>
              <a:rPr lang="ru-RU" sz="1400" dirty="0"/>
              <a:t> (для обеспечения контроля за установленным оборудованием системы </a:t>
            </a:r>
            <a:r>
              <a:rPr lang="ru-RU" sz="1400" dirty="0" smtClean="0"/>
              <a:t>видеонаблюдения </a:t>
            </a:r>
            <a:r>
              <a:rPr lang="ru-RU" sz="1400" dirty="0"/>
              <a:t>в подъезде 2)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5854" y="4149080"/>
            <a:ext cx="31912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КАМ.8 позволяет просматривать лифтовой </a:t>
            </a:r>
            <a:r>
              <a:rPr lang="ru-RU" sz="1400" dirty="0" smtClean="0"/>
              <a:t>холл 1 этажа 2 </a:t>
            </a:r>
            <a:r>
              <a:rPr lang="ru-RU" sz="1400" dirty="0"/>
              <a:t>подъезда</a:t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131840" y="4293096"/>
            <a:ext cx="29523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КАМ.9 </a:t>
            </a:r>
            <a:r>
              <a:rPr lang="ru-RU" sz="1400" dirty="0"/>
              <a:t>позволяет просматривать общий </a:t>
            </a:r>
            <a:r>
              <a:rPr lang="ru-RU" sz="1400" dirty="0" smtClean="0"/>
              <a:t>холл 1 этажа 2 </a:t>
            </a:r>
            <a:r>
              <a:rPr lang="ru-RU" sz="1400" dirty="0"/>
              <a:t>подъезда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631" y="6218148"/>
            <a:ext cx="34285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КАМ.10 позволяет просматривать общий </a:t>
            </a:r>
            <a:r>
              <a:rPr lang="ru-RU" sz="1400" dirty="0" smtClean="0"/>
              <a:t>холл 1 этажа 3 </a:t>
            </a:r>
            <a:r>
              <a:rPr lang="ru-RU" sz="1400" dirty="0"/>
              <a:t>подъезда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021573" y="6218148"/>
            <a:ext cx="31008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КАМ.11 позволяет просматривать лифтовой </a:t>
            </a:r>
            <a:r>
              <a:rPr lang="ru-RU" sz="1400" dirty="0" smtClean="0"/>
              <a:t>холл 1 этажа 3 под.</a:t>
            </a:r>
            <a:endParaRPr lang="ru-RU" sz="1400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389" y="643764"/>
            <a:ext cx="1962150" cy="146685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0925" y="643764"/>
            <a:ext cx="1962150" cy="146685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9536" y="593998"/>
            <a:ext cx="1962150" cy="146685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600" y="2682230"/>
            <a:ext cx="1962150" cy="146685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4357" y="2867824"/>
            <a:ext cx="1962150" cy="146685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00" y="4653136"/>
            <a:ext cx="1962150" cy="146685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841" y="4797152"/>
            <a:ext cx="1962150" cy="1466850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5993626" y="3298707"/>
            <a:ext cx="3146528" cy="33932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50" dirty="0"/>
              <a:t>Все видеокамеры будут сведены на </a:t>
            </a:r>
            <a:r>
              <a:rPr lang="ru-RU" sz="1650" dirty="0" smtClean="0"/>
              <a:t>видеорегистратор, </a:t>
            </a:r>
            <a:r>
              <a:rPr lang="ru-RU" sz="1650" dirty="0"/>
              <a:t>обеспечивающий сохранность архивов сроком до 15 </a:t>
            </a:r>
            <a:r>
              <a:rPr lang="ru-RU" sz="1650" dirty="0" smtClean="0"/>
              <a:t>дней,</a:t>
            </a:r>
            <a:r>
              <a:rPr lang="ru-RU" sz="1650" dirty="0"/>
              <a:t> </a:t>
            </a:r>
            <a:r>
              <a:rPr lang="ru-RU" sz="1650" dirty="0" smtClean="0"/>
              <a:t>который будет установлен в </a:t>
            </a:r>
            <a:r>
              <a:rPr lang="ru-RU" sz="1650" dirty="0"/>
              <a:t>помещении консьержа во 2 </a:t>
            </a:r>
            <a:r>
              <a:rPr lang="ru-RU" sz="1650" dirty="0" smtClean="0"/>
              <a:t>подъезде. Там же будет установлен видеорегистратор, обеспечивающий </a:t>
            </a:r>
            <a:r>
              <a:rPr lang="ru-RU" sz="1650" dirty="0"/>
              <a:t>архивирование потока видеофайлов с камер </a:t>
            </a:r>
            <a:r>
              <a:rPr lang="ru-RU" sz="1650" dirty="0" smtClean="0"/>
              <a:t>вызывных </a:t>
            </a:r>
            <a:r>
              <a:rPr lang="ru-RU" sz="1650" dirty="0"/>
              <a:t>панелей (</a:t>
            </a:r>
            <a:r>
              <a:rPr lang="ru-RU" sz="1650" dirty="0" smtClean="0"/>
              <a:t>домофон) </a:t>
            </a:r>
            <a:endParaRPr lang="ru-RU" sz="1650" dirty="0"/>
          </a:p>
        </p:txBody>
      </p:sp>
    </p:spTree>
    <p:extLst>
      <p:ext uri="{BB962C8B-B14F-4D97-AF65-F5344CB8AC3E}">
        <p14:creationId xmlns:p14="http://schemas.microsoft.com/office/powerpoint/2010/main" val="222656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1329</TotalTime>
  <Words>1212</Words>
  <Application>Microsoft Office PowerPoint</Application>
  <PresentationFormat>Экран (4:3)</PresentationFormat>
  <Paragraphs>333</Paragraphs>
  <Slides>12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Исполнительная</vt:lpstr>
      <vt:lpstr>Лист</vt:lpstr>
      <vt:lpstr>Северное шоссе 14</vt:lpstr>
      <vt:lpstr>Презентация PowerPoint</vt:lpstr>
      <vt:lpstr>Задолженность собственников за ЖКУ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Северное шоссе 16а</dc:title>
  <dc:creator>Столярова Анна</dc:creator>
  <cp:lastModifiedBy>Мамонтова Елена</cp:lastModifiedBy>
  <cp:revision>77</cp:revision>
  <dcterms:created xsi:type="dcterms:W3CDTF">2018-09-07T15:04:10Z</dcterms:created>
  <dcterms:modified xsi:type="dcterms:W3CDTF">2018-12-17T08:01:02Z</dcterms:modified>
</cp:coreProperties>
</file>